
<file path=[Content_Types].xml><?xml version="1.0" encoding="utf-8"?>
<Types xmlns="http://schemas.openxmlformats.org/package/2006/content-types">
  <Default Extension="xml" ContentType="application/xml"/>
  <Default Extension="jpeg" ContentType="image/jpeg"/>
  <Default Extension="jpg" ContentType="image/jpeg"/>
  <Default Extension="rels" ContentType="application/vnd.openxmlformats-package.relationships+xml"/>
  <Default Extension="gif" ContentType="image/gif"/>
  <Default Extension="bin" ContentType="application/vnd.openxmlformats-officedocument.presentationml.printerSettings"/>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22"/>
  </p:notesMasterIdLst>
  <p:sldIdLst>
    <p:sldId id="258" r:id="rId2"/>
    <p:sldId id="260" r:id="rId3"/>
    <p:sldId id="261" r:id="rId4"/>
    <p:sldId id="269" r:id="rId5"/>
    <p:sldId id="276" r:id="rId6"/>
    <p:sldId id="259" r:id="rId7"/>
    <p:sldId id="273" r:id="rId8"/>
    <p:sldId id="274" r:id="rId9"/>
    <p:sldId id="275" r:id="rId10"/>
    <p:sldId id="257" r:id="rId11"/>
    <p:sldId id="270" r:id="rId12"/>
    <p:sldId id="268" r:id="rId13"/>
    <p:sldId id="263" r:id="rId14"/>
    <p:sldId id="271" r:id="rId15"/>
    <p:sldId id="272" r:id="rId16"/>
    <p:sldId id="267" r:id="rId17"/>
    <p:sldId id="265" r:id="rId18"/>
    <p:sldId id="266" r:id="rId19"/>
    <p:sldId id="264" r:id="rId20"/>
    <p:sldId id="256" r:id="rId21"/>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70817" autoAdjust="0"/>
  </p:normalViewPr>
  <p:slideViewPr>
    <p:cSldViewPr snapToGrid="0" snapToObjects="1">
      <p:cViewPr varScale="1">
        <p:scale>
          <a:sx n="66" d="100"/>
          <a:sy n="66" d="100"/>
        </p:scale>
        <p:origin x="-2328" y="-96"/>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8.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notesMaster" Target="notesMasters/notesMaster1.xml"/><Relationship Id="rId23" Type="http://schemas.openxmlformats.org/officeDocument/2006/relationships/printerSettings" Target="printerSettings/printerSettings1.bin"/><Relationship Id="rId24" Type="http://schemas.openxmlformats.org/officeDocument/2006/relationships/presProps" Target="presProps.xml"/><Relationship Id="rId25" Type="http://schemas.openxmlformats.org/officeDocument/2006/relationships/viewProps" Target="viewProps.xml"/><Relationship Id="rId26" Type="http://schemas.openxmlformats.org/officeDocument/2006/relationships/theme" Target="theme/theme1.xml"/><Relationship Id="rId27"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3D1256A-527B-DA4B-98DF-A015E99BD747}" type="datetimeFigureOut">
              <a:rPr lang="en-US" smtClean="0"/>
              <a:t>1/21/17</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996E35F-55FF-8D46-9EDF-F2DDF972F4E8}" type="slidenum">
              <a:rPr lang="en-US" smtClean="0"/>
              <a:t>‹#›</a:t>
            </a:fld>
            <a:endParaRPr lang="en-US"/>
          </a:p>
        </p:txBody>
      </p:sp>
    </p:spTree>
    <p:extLst>
      <p:ext uri="{BB962C8B-B14F-4D97-AF65-F5344CB8AC3E}">
        <p14:creationId xmlns:p14="http://schemas.microsoft.com/office/powerpoint/2010/main" val="2723556928"/>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Nuclear reactors to not emit CO</a:t>
            </a:r>
            <a:r>
              <a:rPr lang="en-US" baseline="0" dirty="0" smtClean="0"/>
              <a:t>2 when they produce power.  Although the mining and processing of the raw materials, and construction phase can emit carbon and cement into the environment.  Most reactors around the world are 2</a:t>
            </a:r>
            <a:r>
              <a:rPr lang="en-US" baseline="30000" dirty="0" smtClean="0"/>
              <a:t>nd</a:t>
            </a:r>
            <a:r>
              <a:rPr lang="en-US" baseline="0" dirty="0" smtClean="0"/>
              <a:t> Generation, which means they burn more efficiently and release less nuclear waste than the first generation.  3</a:t>
            </a:r>
            <a:r>
              <a:rPr lang="en-US" baseline="30000" dirty="0" smtClean="0"/>
              <a:t>rd</a:t>
            </a:r>
            <a:r>
              <a:rPr lang="en-US" baseline="0" dirty="0" smtClean="0"/>
              <a:t> Generation reactors do even better and are in the design </a:t>
            </a:r>
            <a:r>
              <a:rPr lang="en-US" baseline="0" dirty="0" smtClean="0"/>
              <a:t>phase</a:t>
            </a:r>
            <a:endParaRPr lang="en-US" dirty="0"/>
          </a:p>
        </p:txBody>
      </p:sp>
      <p:sp>
        <p:nvSpPr>
          <p:cNvPr id="4" name="Slide Number Placeholder 3"/>
          <p:cNvSpPr>
            <a:spLocks noGrp="1"/>
          </p:cNvSpPr>
          <p:nvPr>
            <p:ph type="sldNum" sz="quarter" idx="10"/>
          </p:nvPr>
        </p:nvSpPr>
        <p:spPr/>
        <p:txBody>
          <a:bodyPr/>
          <a:lstStyle/>
          <a:p>
            <a:fld id="{8996E35F-55FF-8D46-9EDF-F2DDF972F4E8}" type="slidenum">
              <a:rPr lang="en-US" smtClean="0"/>
              <a:t>1</a:t>
            </a:fld>
            <a:endParaRPr lang="en-US"/>
          </a:p>
        </p:txBody>
      </p:sp>
    </p:spTree>
    <p:extLst>
      <p:ext uri="{BB962C8B-B14F-4D97-AF65-F5344CB8AC3E}">
        <p14:creationId xmlns:p14="http://schemas.microsoft.com/office/powerpoint/2010/main" val="120376832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Because drilling or excavation in the area will be hazardous long after the area is actively used, there arises a problem.  They </a:t>
            </a:r>
            <a:r>
              <a:rPr lang="en-US" smtClean="0"/>
              <a:t>must make </a:t>
            </a:r>
            <a:r>
              <a:rPr lang="en-US" dirty="0" smtClean="0"/>
              <a:t>plans to construct markers to deter inadvertent human intrusion for the next ten thousand years.</a:t>
            </a:r>
          </a:p>
          <a:p>
            <a:endParaRPr lang="en-US" dirty="0"/>
          </a:p>
        </p:txBody>
      </p:sp>
      <p:sp>
        <p:nvSpPr>
          <p:cNvPr id="4" name="Slide Number Placeholder 3"/>
          <p:cNvSpPr>
            <a:spLocks noGrp="1"/>
          </p:cNvSpPr>
          <p:nvPr>
            <p:ph type="sldNum" sz="quarter" idx="10"/>
          </p:nvPr>
        </p:nvSpPr>
        <p:spPr/>
        <p:txBody>
          <a:bodyPr/>
          <a:lstStyle/>
          <a:p>
            <a:fld id="{8996E35F-55FF-8D46-9EDF-F2DDF972F4E8}" type="slidenum">
              <a:rPr lang="en-US" smtClean="0"/>
              <a:t>10</a:t>
            </a:fld>
            <a:endParaRPr lang="en-US"/>
          </a:p>
        </p:txBody>
      </p:sp>
    </p:spTree>
    <p:extLst>
      <p:ext uri="{BB962C8B-B14F-4D97-AF65-F5344CB8AC3E}">
        <p14:creationId xmlns:p14="http://schemas.microsoft.com/office/powerpoint/2010/main" val="212671617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This is the</a:t>
            </a:r>
            <a:r>
              <a:rPr lang="en-US" baseline="0" dirty="0" smtClean="0"/>
              <a:t> estimated area of contamination one week after the site is accidentally disrupted through digging.</a:t>
            </a:r>
          </a:p>
          <a:p>
            <a:pPr marL="0" marR="0" indent="0" algn="l" defTabSz="457200" rtl="0" eaLnBrk="1" fontAlgn="auto" latinLnBrk="0" hangingPunct="1">
              <a:lnSpc>
                <a:spcPct val="100000"/>
              </a:lnSpc>
              <a:spcBef>
                <a:spcPts val="0"/>
              </a:spcBef>
              <a:spcAft>
                <a:spcPts val="0"/>
              </a:spcAft>
              <a:buClrTx/>
              <a:buSzTx/>
              <a:buFontTx/>
              <a:buNone/>
              <a:tabLst/>
              <a:defRPr/>
            </a:pPr>
            <a:endParaRPr lang="en-US" dirty="0" smtClean="0"/>
          </a:p>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How </a:t>
            </a:r>
            <a:r>
              <a:rPr lang="en-US" dirty="0" smtClean="0"/>
              <a:t>to design a sign that could be read by</a:t>
            </a:r>
            <a:r>
              <a:rPr lang="en-US" baseline="0" dirty="0" smtClean="0"/>
              <a:t> future humans in 10,000 years.  What languages will be spoken in 10,000 years?  What types of cultural </a:t>
            </a:r>
            <a:r>
              <a:rPr lang="en-US" baseline="0" dirty="0" err="1" smtClean="0"/>
              <a:t>signfiers</a:t>
            </a:r>
            <a:r>
              <a:rPr lang="en-US" baseline="0" dirty="0" smtClean="0"/>
              <a:t> will be legible by humankind.</a:t>
            </a:r>
          </a:p>
          <a:p>
            <a:pPr marL="0" marR="0" indent="0" algn="l" defTabSz="457200" rtl="0" eaLnBrk="1" fontAlgn="auto" latinLnBrk="0" hangingPunct="1">
              <a:lnSpc>
                <a:spcPct val="100000"/>
              </a:lnSpc>
              <a:spcBef>
                <a:spcPts val="0"/>
              </a:spcBef>
              <a:spcAft>
                <a:spcPts val="0"/>
              </a:spcAft>
              <a:buClrTx/>
              <a:buSzTx/>
              <a:buFontTx/>
              <a:buNone/>
              <a:tabLst/>
              <a:defRPr/>
            </a:pPr>
            <a:endParaRPr lang="en-US" baseline="0" dirty="0" smtClean="0"/>
          </a:p>
          <a:p>
            <a:pPr marL="0" marR="0" indent="0" algn="l" defTabSz="457200" rtl="0" eaLnBrk="1" fontAlgn="auto" latinLnBrk="0" hangingPunct="1">
              <a:lnSpc>
                <a:spcPct val="100000"/>
              </a:lnSpc>
              <a:spcBef>
                <a:spcPts val="0"/>
              </a:spcBef>
              <a:spcAft>
                <a:spcPts val="0"/>
              </a:spcAft>
              <a:buClrTx/>
              <a:buSzTx/>
              <a:buFontTx/>
              <a:buNone/>
              <a:tabLst/>
              <a:defRPr/>
            </a:pPr>
            <a:r>
              <a:rPr lang="en-US" baseline="0" dirty="0" smtClean="0"/>
              <a:t>Science institutions turned to semanticist, anthropologists and linguists.  But ultimately, no usable sign was designed.</a:t>
            </a:r>
            <a:endParaRPr lang="en-US" dirty="0" smtClean="0"/>
          </a:p>
          <a:p>
            <a:endParaRPr lang="en-US" dirty="0"/>
          </a:p>
        </p:txBody>
      </p:sp>
      <p:sp>
        <p:nvSpPr>
          <p:cNvPr id="4" name="Slide Number Placeholder 3"/>
          <p:cNvSpPr>
            <a:spLocks noGrp="1"/>
          </p:cNvSpPr>
          <p:nvPr>
            <p:ph type="sldNum" sz="quarter" idx="10"/>
          </p:nvPr>
        </p:nvSpPr>
        <p:spPr/>
        <p:txBody>
          <a:bodyPr/>
          <a:lstStyle/>
          <a:p>
            <a:fld id="{8996E35F-55FF-8D46-9EDF-F2DDF972F4E8}" type="slidenum">
              <a:rPr lang="en-US" smtClean="0"/>
              <a:t>11</a:t>
            </a:fld>
            <a:endParaRPr lang="en-US"/>
          </a:p>
        </p:txBody>
      </p:sp>
    </p:spTree>
    <p:extLst>
      <p:ext uri="{BB962C8B-B14F-4D97-AF65-F5344CB8AC3E}">
        <p14:creationId xmlns:p14="http://schemas.microsoft.com/office/powerpoint/2010/main" val="212671617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b="0" dirty="0" smtClean="0">
                <a:effectLst/>
              </a:rPr>
              <a:t>France’s National Radioactive Waste Management Agency held an art competition.</a:t>
            </a:r>
            <a:r>
              <a:rPr lang="en-US" b="0" baseline="0" dirty="0" smtClean="0">
                <a:effectLst/>
              </a:rPr>
              <a:t>  The sign would not be in the form of a message that needs decoding.  It will have to be something that is humanly intuitive.  Something that communicates through sense and feeling.  Something that the artistic intellect can do in ways the science cannot.</a:t>
            </a:r>
            <a:endParaRPr lang="en-US" dirty="0" smtClean="0"/>
          </a:p>
          <a:p>
            <a:pPr marL="0" marR="0" indent="0" algn="l" defTabSz="457200" rtl="0" eaLnBrk="1" fontAlgn="auto" latinLnBrk="0" hangingPunct="1">
              <a:lnSpc>
                <a:spcPct val="100000"/>
              </a:lnSpc>
              <a:spcBef>
                <a:spcPts val="0"/>
              </a:spcBef>
              <a:spcAft>
                <a:spcPts val="0"/>
              </a:spcAft>
              <a:buClrTx/>
              <a:buSzTx/>
              <a:buFontTx/>
              <a:buNone/>
              <a:tabLst/>
              <a:defRPr/>
            </a:pPr>
            <a:endParaRPr lang="en-US" dirty="0" smtClean="0"/>
          </a:p>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The “Spike Field” concept (art by Michael Brill, courtesy Sandia National Laboratories) (click to enlarge)</a:t>
            </a:r>
            <a:endParaRPr lang="en-US" dirty="0"/>
          </a:p>
        </p:txBody>
      </p:sp>
      <p:sp>
        <p:nvSpPr>
          <p:cNvPr id="4" name="Slide Number Placeholder 3"/>
          <p:cNvSpPr>
            <a:spLocks noGrp="1"/>
          </p:cNvSpPr>
          <p:nvPr>
            <p:ph type="sldNum" sz="quarter" idx="10"/>
          </p:nvPr>
        </p:nvSpPr>
        <p:spPr/>
        <p:txBody>
          <a:bodyPr/>
          <a:lstStyle/>
          <a:p>
            <a:fld id="{8996E35F-55FF-8D46-9EDF-F2DDF972F4E8}" type="slidenum">
              <a:rPr lang="en-US" smtClean="0"/>
              <a:t>12</a:t>
            </a:fld>
            <a:endParaRPr lang="en-US"/>
          </a:p>
        </p:txBody>
      </p:sp>
    </p:spTree>
    <p:extLst>
      <p:ext uri="{BB962C8B-B14F-4D97-AF65-F5344CB8AC3E}">
        <p14:creationId xmlns:p14="http://schemas.microsoft.com/office/powerpoint/2010/main" val="120376832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“Landscape of Thorns” by Michael Brill and </a:t>
            </a:r>
            <a:r>
              <a:rPr lang="en-US" dirty="0" err="1" smtClean="0"/>
              <a:t>Safdar</a:t>
            </a:r>
            <a:r>
              <a:rPr lang="en-US" dirty="0" smtClean="0"/>
              <a:t> </a:t>
            </a:r>
            <a:r>
              <a:rPr lang="en-US" dirty="0" err="1" smtClean="0"/>
              <a:t>Abidi</a:t>
            </a:r>
            <a:endParaRPr lang="en-US" dirty="0"/>
          </a:p>
        </p:txBody>
      </p:sp>
      <p:sp>
        <p:nvSpPr>
          <p:cNvPr id="4" name="Slide Number Placeholder 3"/>
          <p:cNvSpPr>
            <a:spLocks noGrp="1"/>
          </p:cNvSpPr>
          <p:nvPr>
            <p:ph type="sldNum" sz="quarter" idx="10"/>
          </p:nvPr>
        </p:nvSpPr>
        <p:spPr/>
        <p:txBody>
          <a:bodyPr/>
          <a:lstStyle/>
          <a:p>
            <a:fld id="{8996E35F-55FF-8D46-9EDF-F2DDF972F4E8}" type="slidenum">
              <a:rPr lang="en-US" smtClean="0"/>
              <a:t>13</a:t>
            </a:fld>
            <a:endParaRPr lang="en-US"/>
          </a:p>
        </p:txBody>
      </p:sp>
    </p:spTree>
    <p:extLst>
      <p:ext uri="{BB962C8B-B14F-4D97-AF65-F5344CB8AC3E}">
        <p14:creationId xmlns:p14="http://schemas.microsoft.com/office/powerpoint/2010/main" val="120376832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Stéfane</a:t>
            </a:r>
            <a:r>
              <a:rPr lang="en-US" dirty="0" smtClean="0"/>
              <a:t> </a:t>
            </a:r>
            <a:r>
              <a:rPr lang="en-US" dirty="0" err="1" smtClean="0"/>
              <a:t>Perraud</a:t>
            </a:r>
            <a:r>
              <a:rPr lang="en-US" dirty="0" smtClean="0"/>
              <a:t> and Aram </a:t>
            </a:r>
            <a:r>
              <a:rPr lang="en-US" dirty="0" err="1" smtClean="0"/>
              <a:t>Kebabdjian’s</a:t>
            </a:r>
            <a:r>
              <a:rPr lang="en-US" dirty="0" smtClean="0"/>
              <a:t> “La Zone </a:t>
            </a:r>
            <a:r>
              <a:rPr lang="en-US" dirty="0" err="1" smtClean="0"/>
              <a:t>Bleue</a:t>
            </a:r>
            <a:r>
              <a:rPr lang="en-US" dirty="0" smtClean="0"/>
              <a:t>” proposal for a genetically modified blue forest.</a:t>
            </a:r>
            <a:endParaRPr lang="en-US" dirty="0"/>
          </a:p>
        </p:txBody>
      </p:sp>
      <p:sp>
        <p:nvSpPr>
          <p:cNvPr id="4" name="Slide Number Placeholder 3"/>
          <p:cNvSpPr>
            <a:spLocks noGrp="1"/>
          </p:cNvSpPr>
          <p:nvPr>
            <p:ph type="sldNum" sz="quarter" idx="10"/>
          </p:nvPr>
        </p:nvSpPr>
        <p:spPr/>
        <p:txBody>
          <a:bodyPr/>
          <a:lstStyle/>
          <a:p>
            <a:fld id="{8996E35F-55FF-8D46-9EDF-F2DDF972F4E8}" type="slidenum">
              <a:rPr lang="en-US" smtClean="0"/>
              <a:t>14</a:t>
            </a:fld>
            <a:endParaRPr lang="en-US"/>
          </a:p>
        </p:txBody>
      </p:sp>
    </p:spTree>
    <p:extLst>
      <p:ext uri="{BB962C8B-B14F-4D97-AF65-F5344CB8AC3E}">
        <p14:creationId xmlns:p14="http://schemas.microsoft.com/office/powerpoint/2010/main" val="212671617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It required the imaginations</a:t>
            </a:r>
            <a:r>
              <a:rPr lang="en-US" baseline="0" dirty="0" smtClean="0"/>
              <a:t> of science fiction writers and artists to explore from every angle these set of hypothetical “what ifs...”</a:t>
            </a:r>
            <a:endParaRPr lang="en-US" dirty="0"/>
          </a:p>
        </p:txBody>
      </p:sp>
      <p:sp>
        <p:nvSpPr>
          <p:cNvPr id="4" name="Slide Number Placeholder 3"/>
          <p:cNvSpPr>
            <a:spLocks noGrp="1"/>
          </p:cNvSpPr>
          <p:nvPr>
            <p:ph type="sldNum" sz="quarter" idx="10"/>
          </p:nvPr>
        </p:nvSpPr>
        <p:spPr/>
        <p:txBody>
          <a:bodyPr/>
          <a:lstStyle/>
          <a:p>
            <a:fld id="{8996E35F-55FF-8D46-9EDF-F2DDF972F4E8}" type="slidenum">
              <a:rPr lang="en-US" smtClean="0"/>
              <a:t>15</a:t>
            </a:fld>
            <a:endParaRPr lang="en-US"/>
          </a:p>
        </p:txBody>
      </p:sp>
    </p:spTree>
    <p:extLst>
      <p:ext uri="{BB962C8B-B14F-4D97-AF65-F5344CB8AC3E}">
        <p14:creationId xmlns:p14="http://schemas.microsoft.com/office/powerpoint/2010/main" val="212671617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Philosophers Françoise </a:t>
            </a:r>
            <a:r>
              <a:rPr lang="en-US" dirty="0" err="1" smtClean="0"/>
              <a:t>Bastide</a:t>
            </a:r>
            <a:r>
              <a:rPr lang="en-US" dirty="0" smtClean="0"/>
              <a:t> and Paolo </a:t>
            </a:r>
            <a:r>
              <a:rPr lang="en-US" dirty="0" err="1" smtClean="0"/>
              <a:t>Fabbri</a:t>
            </a:r>
            <a:r>
              <a:rPr lang="en-US" dirty="0" smtClean="0"/>
              <a:t> proposed: </a:t>
            </a:r>
          </a:p>
          <a:p>
            <a:r>
              <a:rPr lang="en-US" dirty="0" smtClean="0"/>
              <a:t>“we genetically engineer a species of cat that changes color in the presence of radiation, which would be released into the wild to serve as living Geiger counters. </a:t>
            </a:r>
            <a:endParaRPr lang="en-US" dirty="0"/>
          </a:p>
        </p:txBody>
      </p:sp>
      <p:sp>
        <p:nvSpPr>
          <p:cNvPr id="4" name="Slide Number Placeholder 3"/>
          <p:cNvSpPr>
            <a:spLocks noGrp="1"/>
          </p:cNvSpPr>
          <p:nvPr>
            <p:ph type="sldNum" sz="quarter" idx="10"/>
          </p:nvPr>
        </p:nvSpPr>
        <p:spPr/>
        <p:txBody>
          <a:bodyPr/>
          <a:lstStyle/>
          <a:p>
            <a:fld id="{8996E35F-55FF-8D46-9EDF-F2DDF972F4E8}" type="slidenum">
              <a:rPr lang="en-US" smtClean="0"/>
              <a:t>16</a:t>
            </a:fld>
            <a:endParaRPr lang="en-US"/>
          </a:p>
        </p:txBody>
      </p:sp>
    </p:spTree>
    <p:extLst>
      <p:ext uri="{BB962C8B-B14F-4D97-AF65-F5344CB8AC3E}">
        <p14:creationId xmlns:p14="http://schemas.microsoft.com/office/powerpoint/2010/main" val="120376832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Then, we would create folklore and write songs and tell stories about these ‘ray cats,’ the moral being that when you see these cats change colors, run far, far away”</a:t>
            </a:r>
          </a:p>
          <a:p>
            <a:pPr marL="0" marR="0" indent="0" algn="l" defTabSz="457200" rtl="0" eaLnBrk="1" fontAlgn="auto" latinLnBrk="0" hangingPunct="1">
              <a:lnSpc>
                <a:spcPct val="100000"/>
              </a:lnSpc>
              <a:spcBef>
                <a:spcPts val="0"/>
              </a:spcBef>
              <a:spcAft>
                <a:spcPts val="0"/>
              </a:spcAft>
              <a:buClrTx/>
              <a:buSzTx/>
              <a:buFontTx/>
              <a:buNone/>
              <a:tabLst/>
              <a:defRPr/>
            </a:pPr>
            <a:endParaRPr lang="en-US" dirty="0" smtClean="0"/>
          </a:p>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The cat would become a</a:t>
            </a:r>
            <a:r>
              <a:rPr lang="en-US" baseline="0" dirty="0" smtClean="0"/>
              <a:t> cultural legend.  There would be frescos and murals.  </a:t>
            </a:r>
            <a:endParaRPr lang="en-US" dirty="0"/>
          </a:p>
        </p:txBody>
      </p:sp>
      <p:sp>
        <p:nvSpPr>
          <p:cNvPr id="4" name="Slide Number Placeholder 3"/>
          <p:cNvSpPr>
            <a:spLocks noGrp="1"/>
          </p:cNvSpPr>
          <p:nvPr>
            <p:ph type="sldNum" sz="quarter" idx="10"/>
          </p:nvPr>
        </p:nvSpPr>
        <p:spPr/>
        <p:txBody>
          <a:bodyPr/>
          <a:lstStyle/>
          <a:p>
            <a:fld id="{8996E35F-55FF-8D46-9EDF-F2DDF972F4E8}" type="slidenum">
              <a:rPr lang="en-US" smtClean="0"/>
              <a:t>17</a:t>
            </a:fld>
            <a:endParaRPr lang="en-US"/>
          </a:p>
        </p:txBody>
      </p:sp>
    </p:spTree>
    <p:extLst>
      <p:ext uri="{BB962C8B-B14F-4D97-AF65-F5344CB8AC3E}">
        <p14:creationId xmlns:p14="http://schemas.microsoft.com/office/powerpoint/2010/main" val="120376832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baseline="0" dirty="0" smtClean="0"/>
              <a:t>It would be passed on to future generations through the act of folklore and storytelling, which predated the world of printed information and therefore would post-date it as well.</a:t>
            </a:r>
            <a:endParaRPr lang="en-US" dirty="0" smtClean="0"/>
          </a:p>
          <a:p>
            <a:endParaRPr lang="en-US" dirty="0"/>
          </a:p>
        </p:txBody>
      </p:sp>
      <p:sp>
        <p:nvSpPr>
          <p:cNvPr id="4" name="Slide Number Placeholder 3"/>
          <p:cNvSpPr>
            <a:spLocks noGrp="1"/>
          </p:cNvSpPr>
          <p:nvPr>
            <p:ph type="sldNum" sz="quarter" idx="10"/>
          </p:nvPr>
        </p:nvSpPr>
        <p:spPr/>
        <p:txBody>
          <a:bodyPr/>
          <a:lstStyle/>
          <a:p>
            <a:fld id="{8996E35F-55FF-8D46-9EDF-F2DDF972F4E8}" type="slidenum">
              <a:rPr lang="en-US" smtClean="0"/>
              <a:t>18</a:t>
            </a:fld>
            <a:endParaRPr lang="en-US"/>
          </a:p>
        </p:txBody>
      </p:sp>
    </p:spTree>
    <p:extLst>
      <p:ext uri="{BB962C8B-B14F-4D97-AF65-F5344CB8AC3E}">
        <p14:creationId xmlns:p14="http://schemas.microsoft.com/office/powerpoint/2010/main" val="120376832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Whenever someone in the future would start</a:t>
            </a:r>
            <a:r>
              <a:rPr lang="en-US" baseline="0" dirty="0" smtClean="0"/>
              <a:t> to dig at a new site, the cat would alert people of the danger and they would stop digging.</a:t>
            </a:r>
            <a:endParaRPr lang="en-US" dirty="0"/>
          </a:p>
        </p:txBody>
      </p:sp>
      <p:sp>
        <p:nvSpPr>
          <p:cNvPr id="4" name="Slide Number Placeholder 3"/>
          <p:cNvSpPr>
            <a:spLocks noGrp="1"/>
          </p:cNvSpPr>
          <p:nvPr>
            <p:ph type="sldNum" sz="quarter" idx="10"/>
          </p:nvPr>
        </p:nvSpPr>
        <p:spPr/>
        <p:txBody>
          <a:bodyPr/>
          <a:lstStyle/>
          <a:p>
            <a:fld id="{8996E35F-55FF-8D46-9EDF-F2DDF972F4E8}" type="slidenum">
              <a:rPr lang="en-US" smtClean="0"/>
              <a:t>19</a:t>
            </a:fld>
            <a:endParaRPr lang="en-US"/>
          </a:p>
        </p:txBody>
      </p:sp>
    </p:spTree>
    <p:extLst>
      <p:ext uri="{BB962C8B-B14F-4D97-AF65-F5344CB8AC3E}">
        <p14:creationId xmlns:p14="http://schemas.microsoft.com/office/powerpoint/2010/main" val="120376832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baseline="0" dirty="0" smtClean="0"/>
              <a:t>Mostly existing as a design theory, Generation 4 nuclear reactors will also be able to use nuclear waste as a fuel.  In other words, they will be able to recycle nuclear these dangerous byproducts.  They are </a:t>
            </a:r>
            <a:r>
              <a:rPr lang="en-US" dirty="0" smtClean="0"/>
              <a:t>not expected to be available for commercial construction between 2020–30.  Given the amount of nuclear waste by then, nuclear</a:t>
            </a:r>
            <a:r>
              <a:rPr lang="en-US" baseline="0" dirty="0" smtClean="0"/>
              <a:t> could become a self-sustaining power source for the planet. </a:t>
            </a:r>
            <a:endParaRPr lang="en-US" dirty="0" smtClean="0"/>
          </a:p>
          <a:p>
            <a:endParaRPr lang="en-US" dirty="0"/>
          </a:p>
        </p:txBody>
      </p:sp>
      <p:sp>
        <p:nvSpPr>
          <p:cNvPr id="4" name="Slide Number Placeholder 3"/>
          <p:cNvSpPr>
            <a:spLocks noGrp="1"/>
          </p:cNvSpPr>
          <p:nvPr>
            <p:ph type="sldNum" sz="quarter" idx="10"/>
          </p:nvPr>
        </p:nvSpPr>
        <p:spPr/>
        <p:txBody>
          <a:bodyPr/>
          <a:lstStyle/>
          <a:p>
            <a:fld id="{8996E35F-55FF-8D46-9EDF-F2DDF972F4E8}" type="slidenum">
              <a:rPr lang="en-US" smtClean="0"/>
              <a:t>2</a:t>
            </a:fld>
            <a:endParaRPr lang="en-US"/>
          </a:p>
        </p:txBody>
      </p:sp>
    </p:spTree>
    <p:extLst>
      <p:ext uri="{BB962C8B-B14F-4D97-AF65-F5344CB8AC3E}">
        <p14:creationId xmlns:p14="http://schemas.microsoft.com/office/powerpoint/2010/main" val="120376832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Through social media, the idea trended</a:t>
            </a:r>
            <a:r>
              <a:rPr lang="en-US" baseline="0" dirty="0" smtClean="0"/>
              <a:t> and caught the attention of a young </a:t>
            </a:r>
            <a:r>
              <a:rPr lang="en-US" dirty="0" smtClean="0"/>
              <a:t>Bio-engineering hacking group, who started to give the idea some real consideration.</a:t>
            </a:r>
            <a:r>
              <a:rPr lang="en-US" baseline="0" dirty="0" smtClean="0"/>
              <a:t>  Starting with the genes of jellyfish which already have the capacity to glow, they would then add the genetic sensitivity to radio active material, and step up that trait into an actual cat.</a:t>
            </a:r>
          </a:p>
          <a:p>
            <a:endParaRPr lang="en-US" baseline="0" dirty="0" smtClean="0"/>
          </a:p>
          <a:p>
            <a:r>
              <a:rPr lang="en-US" baseline="0" dirty="0" smtClean="0"/>
              <a:t>Proves that invention can be related to humor and artistic  imagination.  This is the relationship between art and </a:t>
            </a:r>
            <a:r>
              <a:rPr lang="en-US" baseline="0" smtClean="0"/>
              <a:t>science developing </a:t>
            </a:r>
            <a:r>
              <a:rPr lang="en-US" baseline="0" dirty="0" smtClean="0"/>
              <a:t>today.  Because we are more interconnected than ever, what began as a scientific problem, circled through the arts and back into the sciences.  One asks if we are all thinking about the same things, only in different ways.</a:t>
            </a:r>
            <a:endParaRPr lang="en-US" dirty="0"/>
          </a:p>
        </p:txBody>
      </p:sp>
      <p:sp>
        <p:nvSpPr>
          <p:cNvPr id="4" name="Slide Number Placeholder 3"/>
          <p:cNvSpPr>
            <a:spLocks noGrp="1"/>
          </p:cNvSpPr>
          <p:nvPr>
            <p:ph type="sldNum" sz="quarter" idx="10"/>
          </p:nvPr>
        </p:nvSpPr>
        <p:spPr/>
        <p:txBody>
          <a:bodyPr/>
          <a:lstStyle/>
          <a:p>
            <a:fld id="{8996E35F-55FF-8D46-9EDF-F2DDF972F4E8}" type="slidenum">
              <a:rPr lang="en-US" smtClean="0"/>
              <a:t>20</a:t>
            </a:fld>
            <a:endParaRPr lang="en-US"/>
          </a:p>
        </p:txBody>
      </p:sp>
    </p:spTree>
    <p:extLst>
      <p:ext uri="{BB962C8B-B14F-4D97-AF65-F5344CB8AC3E}">
        <p14:creationId xmlns:p14="http://schemas.microsoft.com/office/powerpoint/2010/main" val="82819264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err="1" smtClean="0"/>
              <a:t>Savanah</a:t>
            </a:r>
            <a:r>
              <a:rPr lang="en-US" dirty="0" smtClean="0"/>
              <a:t> River Test </a:t>
            </a:r>
            <a:r>
              <a:rPr lang="en-US" dirty="0" smtClean="0"/>
              <a:t>Site</a:t>
            </a:r>
            <a:endParaRPr lang="en-US" dirty="0" smtClean="0"/>
          </a:p>
          <a:p>
            <a:pPr marL="0" marR="0" indent="0" algn="l" defTabSz="457200" rtl="0" eaLnBrk="1" fontAlgn="auto" latinLnBrk="0" hangingPunct="1">
              <a:lnSpc>
                <a:spcPct val="100000"/>
              </a:lnSpc>
              <a:spcBef>
                <a:spcPts val="0"/>
              </a:spcBef>
              <a:spcAft>
                <a:spcPts val="0"/>
              </a:spcAft>
              <a:buClrTx/>
              <a:buSzTx/>
              <a:buFontTx/>
              <a:buNone/>
              <a:tabLst/>
              <a:defRPr/>
            </a:pPr>
            <a:endParaRPr lang="en-US" dirty="0" smtClean="0"/>
          </a:p>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The site was built during the 1950s, under eminent domain by</a:t>
            </a:r>
            <a:r>
              <a:rPr lang="en-US" baseline="0" dirty="0" smtClean="0"/>
              <a:t> Atomic Energy Commission,</a:t>
            </a:r>
            <a:r>
              <a:rPr lang="en-US" dirty="0" smtClean="0"/>
              <a:t> to refine nuclear materials for deployment in nuclear weapons. It covers 310 square miles (800 km2) and employs more than 10,000 people. A major focus is cleanup activities related to work done in the past for American nuclear buildup. Currently none of the reactors on-site are operating (see list of nuclear reactors), although two of the reactor buildings are being used to consolidate and store nuclear materials. SRS is also home to the Savannah River National Laboratory and the USA's only operating radiochemical separations facility. Its tritium facilities are also the United States' only source of tritium, an essential component in nuclear weapons.</a:t>
            </a:r>
            <a:endParaRPr lang="en-US" dirty="0"/>
          </a:p>
        </p:txBody>
      </p:sp>
      <p:sp>
        <p:nvSpPr>
          <p:cNvPr id="4" name="Slide Number Placeholder 3"/>
          <p:cNvSpPr>
            <a:spLocks noGrp="1"/>
          </p:cNvSpPr>
          <p:nvPr>
            <p:ph type="sldNum" sz="quarter" idx="10"/>
          </p:nvPr>
        </p:nvSpPr>
        <p:spPr/>
        <p:txBody>
          <a:bodyPr/>
          <a:lstStyle/>
          <a:p>
            <a:fld id="{8996E35F-55FF-8D46-9EDF-F2DDF972F4E8}" type="slidenum">
              <a:rPr lang="en-US" smtClean="0"/>
              <a:t>3</a:t>
            </a:fld>
            <a:endParaRPr lang="en-US"/>
          </a:p>
        </p:txBody>
      </p:sp>
    </p:spTree>
    <p:extLst>
      <p:ext uri="{BB962C8B-B14F-4D97-AF65-F5344CB8AC3E}">
        <p14:creationId xmlns:p14="http://schemas.microsoft.com/office/powerpoint/2010/main" val="120376832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Waste Isolation Pilot Plant, or WIPP,</a:t>
            </a:r>
            <a:r>
              <a:rPr lang="en-US" baseline="0" dirty="0" smtClean="0"/>
              <a:t> is </a:t>
            </a:r>
            <a:r>
              <a:rPr lang="en-US" dirty="0" smtClean="0"/>
              <a:t>licensed to permanently dispose of transuranic radioactive waste for 10,000 </a:t>
            </a:r>
            <a:r>
              <a:rPr lang="en-US" dirty="0" smtClean="0"/>
              <a:t>years.</a:t>
            </a:r>
            <a:r>
              <a:rPr lang="en-US" baseline="0" dirty="0" smtClean="0"/>
              <a:t>  This waste </a:t>
            </a:r>
            <a:r>
              <a:rPr lang="en-US" dirty="0" smtClean="0"/>
              <a:t>is </a:t>
            </a:r>
            <a:r>
              <a:rPr lang="en-US" dirty="0" smtClean="0"/>
              <a:t>left from the research and production of nuclear weapons. The plant is estimated to incur a total cost of $19B.</a:t>
            </a:r>
            <a:r>
              <a:rPr lang="en-US" baseline="0" dirty="0" smtClean="0"/>
              <a:t> </a:t>
            </a:r>
            <a:r>
              <a:rPr lang="en-US" dirty="0" smtClean="0"/>
              <a:t>It is located approximately 26 miles (42 km) east of Carlsbad, New Mexico. This 600-meter deep salt basin,</a:t>
            </a:r>
            <a:r>
              <a:rPr lang="en-US" baseline="0" dirty="0" smtClean="0"/>
              <a:t> a prehistoric sea bed. </a:t>
            </a:r>
            <a:endParaRPr lang="en-US" dirty="0"/>
          </a:p>
        </p:txBody>
      </p:sp>
      <p:sp>
        <p:nvSpPr>
          <p:cNvPr id="4" name="Slide Number Placeholder 3"/>
          <p:cNvSpPr>
            <a:spLocks noGrp="1"/>
          </p:cNvSpPr>
          <p:nvPr>
            <p:ph type="sldNum" sz="quarter" idx="10"/>
          </p:nvPr>
        </p:nvSpPr>
        <p:spPr/>
        <p:txBody>
          <a:bodyPr/>
          <a:lstStyle/>
          <a:p>
            <a:fld id="{8996E35F-55FF-8D46-9EDF-F2DDF972F4E8}" type="slidenum">
              <a:rPr lang="en-US" smtClean="0"/>
              <a:t>4</a:t>
            </a:fld>
            <a:endParaRPr lang="en-US"/>
          </a:p>
        </p:txBody>
      </p:sp>
    </p:spTree>
    <p:extLst>
      <p:ext uri="{BB962C8B-B14F-4D97-AF65-F5344CB8AC3E}">
        <p14:creationId xmlns:p14="http://schemas.microsoft.com/office/powerpoint/2010/main" val="212671617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a:t>
            </a:r>
            <a:r>
              <a:rPr lang="en-US" baseline="0" dirty="0" smtClean="0"/>
              <a:t> site from above has the benign appearance of any other industrial </a:t>
            </a:r>
            <a:r>
              <a:rPr lang="en-US" baseline="0" smtClean="0"/>
              <a:t>military facility.</a:t>
            </a:r>
            <a:endParaRPr lang="en-US" dirty="0"/>
          </a:p>
        </p:txBody>
      </p:sp>
      <p:sp>
        <p:nvSpPr>
          <p:cNvPr id="4" name="Slide Number Placeholder 3"/>
          <p:cNvSpPr>
            <a:spLocks noGrp="1"/>
          </p:cNvSpPr>
          <p:nvPr>
            <p:ph type="sldNum" sz="quarter" idx="10"/>
          </p:nvPr>
        </p:nvSpPr>
        <p:spPr/>
        <p:txBody>
          <a:bodyPr/>
          <a:lstStyle/>
          <a:p>
            <a:fld id="{8996E35F-55FF-8D46-9EDF-F2DDF972F4E8}" type="slidenum">
              <a:rPr lang="en-US" smtClean="0"/>
              <a:t>5</a:t>
            </a:fld>
            <a:endParaRPr lang="en-US"/>
          </a:p>
        </p:txBody>
      </p:sp>
    </p:spTree>
    <p:extLst>
      <p:ext uri="{BB962C8B-B14F-4D97-AF65-F5344CB8AC3E}">
        <p14:creationId xmlns:p14="http://schemas.microsoft.com/office/powerpoint/2010/main" val="212671617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baseline="0" dirty="0" smtClean="0"/>
              <a:t>The salt is believed to deform, or close up trough </a:t>
            </a:r>
            <a:r>
              <a:rPr lang="en-US" baseline="0" dirty="0" err="1" smtClean="0"/>
              <a:t>crystalization</a:t>
            </a:r>
            <a:r>
              <a:rPr lang="en-US" baseline="0" dirty="0" smtClean="0"/>
              <a:t>,  any openings that </a:t>
            </a:r>
            <a:r>
              <a:rPr lang="en-US" baseline="0" dirty="0" smtClean="0"/>
              <a:t>might be caused by </a:t>
            </a:r>
            <a:r>
              <a:rPr lang="en-US" baseline="0" dirty="0" smtClean="0"/>
              <a:t>a leak in the ground.</a:t>
            </a:r>
          </a:p>
          <a:p>
            <a:pPr marL="0" marR="0" indent="0" algn="l" defTabSz="457200" rtl="0" eaLnBrk="1" fontAlgn="auto" latinLnBrk="0" hangingPunct="1">
              <a:lnSpc>
                <a:spcPct val="100000"/>
              </a:lnSpc>
              <a:spcBef>
                <a:spcPts val="0"/>
              </a:spcBef>
              <a:spcAft>
                <a:spcPts val="0"/>
              </a:spcAft>
              <a:buClrTx/>
              <a:buSzTx/>
              <a:buFontTx/>
              <a:buNone/>
              <a:tabLst/>
              <a:defRPr/>
            </a:pPr>
            <a:endParaRPr lang="en-US" baseline="0" dirty="0" smtClean="0"/>
          </a:p>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As of December 2010, the plant had received and stored 9,207 shipments (72,422 cubic meters) of waste. </a:t>
            </a:r>
          </a:p>
          <a:p>
            <a:pPr marL="0" marR="0" indent="0" algn="l" defTabSz="457200" rtl="0" eaLnBrk="1" fontAlgn="auto" latinLnBrk="0" hangingPunct="1">
              <a:lnSpc>
                <a:spcPct val="100000"/>
              </a:lnSpc>
              <a:spcBef>
                <a:spcPts val="0"/>
              </a:spcBef>
              <a:spcAft>
                <a:spcPts val="0"/>
              </a:spcAft>
              <a:buClrTx/>
              <a:buSzTx/>
              <a:buFontTx/>
              <a:buNone/>
              <a:tabLst/>
              <a:defRPr/>
            </a:pPr>
            <a:endParaRPr lang="en-US" dirty="0" smtClean="0"/>
          </a:p>
        </p:txBody>
      </p:sp>
      <p:sp>
        <p:nvSpPr>
          <p:cNvPr id="4" name="Slide Number Placeholder 3"/>
          <p:cNvSpPr>
            <a:spLocks noGrp="1"/>
          </p:cNvSpPr>
          <p:nvPr>
            <p:ph type="sldNum" sz="quarter" idx="10"/>
          </p:nvPr>
        </p:nvSpPr>
        <p:spPr/>
        <p:txBody>
          <a:bodyPr/>
          <a:lstStyle/>
          <a:p>
            <a:fld id="{8996E35F-55FF-8D46-9EDF-F2DDF972F4E8}" type="slidenum">
              <a:rPr lang="en-US" smtClean="0"/>
              <a:t>6</a:t>
            </a:fld>
            <a:endParaRPr lang="en-US"/>
          </a:p>
        </p:txBody>
      </p:sp>
    </p:spTree>
    <p:extLst>
      <p:ext uri="{BB962C8B-B14F-4D97-AF65-F5344CB8AC3E}">
        <p14:creationId xmlns:p14="http://schemas.microsoft.com/office/powerpoint/2010/main" val="90174017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majority of this waste was transported to the facility via railroad or truck.</a:t>
            </a:r>
            <a:r>
              <a:rPr lang="en-US" dirty="0" smtClean="0"/>
              <a:t>[</a:t>
            </a:r>
            <a:r>
              <a:rPr lang="en-US" baseline="0" dirty="0" smtClean="0"/>
              <a:t> </a:t>
            </a:r>
            <a:r>
              <a:rPr lang="en-US" dirty="0" smtClean="0"/>
              <a:t>The </a:t>
            </a:r>
            <a:r>
              <a:rPr lang="en-US" dirty="0" smtClean="0"/>
              <a:t>final facility contains a total of 56 storage rooms located approximately 650 meters underground. Each room is 100 yards in length.[10] The plant is estimated to continue accepting waste for 25 to 35 years.</a:t>
            </a:r>
            <a:endParaRPr lang="en-US" dirty="0"/>
          </a:p>
        </p:txBody>
      </p:sp>
      <p:sp>
        <p:nvSpPr>
          <p:cNvPr id="4" name="Slide Number Placeholder 3"/>
          <p:cNvSpPr>
            <a:spLocks noGrp="1"/>
          </p:cNvSpPr>
          <p:nvPr>
            <p:ph type="sldNum" sz="quarter" idx="10"/>
          </p:nvPr>
        </p:nvSpPr>
        <p:spPr/>
        <p:txBody>
          <a:bodyPr/>
          <a:lstStyle/>
          <a:p>
            <a:fld id="{8996E35F-55FF-8D46-9EDF-F2DDF972F4E8}" type="slidenum">
              <a:rPr lang="en-US" smtClean="0"/>
              <a:t>7</a:t>
            </a:fld>
            <a:endParaRPr lang="en-US"/>
          </a:p>
        </p:txBody>
      </p:sp>
    </p:spTree>
    <p:extLst>
      <p:ext uri="{BB962C8B-B14F-4D97-AF65-F5344CB8AC3E}">
        <p14:creationId xmlns:p14="http://schemas.microsoft.com/office/powerpoint/2010/main" val="212671617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There was in fact a leak</a:t>
            </a:r>
            <a:r>
              <a:rPr lang="en-US" baseline="0" dirty="0" smtClean="0"/>
              <a:t> in 2014</a:t>
            </a:r>
            <a:endParaRPr lang="en-US" dirty="0"/>
          </a:p>
        </p:txBody>
      </p:sp>
      <p:sp>
        <p:nvSpPr>
          <p:cNvPr id="4" name="Slide Number Placeholder 3"/>
          <p:cNvSpPr>
            <a:spLocks noGrp="1"/>
          </p:cNvSpPr>
          <p:nvPr>
            <p:ph type="sldNum" sz="quarter" idx="10"/>
          </p:nvPr>
        </p:nvSpPr>
        <p:spPr/>
        <p:txBody>
          <a:bodyPr/>
          <a:lstStyle/>
          <a:p>
            <a:fld id="{8996E35F-55FF-8D46-9EDF-F2DDF972F4E8}" type="slidenum">
              <a:rPr lang="en-US" smtClean="0"/>
              <a:t>8</a:t>
            </a:fld>
            <a:endParaRPr lang="en-US"/>
          </a:p>
        </p:txBody>
      </p:sp>
    </p:spTree>
    <p:extLst>
      <p:ext uri="{BB962C8B-B14F-4D97-AF65-F5344CB8AC3E}">
        <p14:creationId xmlns:p14="http://schemas.microsoft.com/office/powerpoint/2010/main" val="212671617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none of these systems are guaranteed to be without error</a:t>
            </a:r>
          </a:p>
          <a:p>
            <a:r>
              <a:rPr lang="en-US" dirty="0" smtClean="0"/>
              <a:t>But</a:t>
            </a:r>
            <a:r>
              <a:rPr lang="en-US" baseline="0" dirty="0" smtClean="0"/>
              <a:t> the it is the vast consensus that the only risk to releasing radio active material is through human beings accidently digging it up</a:t>
            </a:r>
            <a:endParaRPr lang="en-US" dirty="0"/>
          </a:p>
        </p:txBody>
      </p:sp>
      <p:sp>
        <p:nvSpPr>
          <p:cNvPr id="4" name="Slide Number Placeholder 3"/>
          <p:cNvSpPr>
            <a:spLocks noGrp="1"/>
          </p:cNvSpPr>
          <p:nvPr>
            <p:ph type="sldNum" sz="quarter" idx="10"/>
          </p:nvPr>
        </p:nvSpPr>
        <p:spPr/>
        <p:txBody>
          <a:bodyPr/>
          <a:lstStyle/>
          <a:p>
            <a:fld id="{8996E35F-55FF-8D46-9EDF-F2DDF972F4E8}" type="slidenum">
              <a:rPr lang="en-US" smtClean="0"/>
              <a:t>9</a:t>
            </a:fld>
            <a:endParaRPr lang="en-US"/>
          </a:p>
        </p:txBody>
      </p:sp>
    </p:spTree>
    <p:extLst>
      <p:ext uri="{BB962C8B-B14F-4D97-AF65-F5344CB8AC3E}">
        <p14:creationId xmlns:p14="http://schemas.microsoft.com/office/powerpoint/2010/main" val="212671617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47A7FE6F-D6F8-9A41-8B5C-F63844B58165}" type="datetimeFigureOut">
              <a:rPr lang="en-US" smtClean="0"/>
              <a:t>1/21/17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C5DE1BB-C79D-0E4D-AA8A-AD20E09AC957}" type="slidenum">
              <a:rPr lang="en-US" smtClean="0"/>
              <a:t>‹#›</a:t>
            </a:fld>
            <a:endParaRPr lang="en-US"/>
          </a:p>
        </p:txBody>
      </p:sp>
    </p:spTree>
    <p:extLst>
      <p:ext uri="{BB962C8B-B14F-4D97-AF65-F5344CB8AC3E}">
        <p14:creationId xmlns:p14="http://schemas.microsoft.com/office/powerpoint/2010/main" val="374672873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7A7FE6F-D6F8-9A41-8B5C-F63844B58165}" type="datetimeFigureOut">
              <a:rPr lang="en-US" smtClean="0"/>
              <a:t>1/21/17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C5DE1BB-C79D-0E4D-AA8A-AD20E09AC957}" type="slidenum">
              <a:rPr lang="en-US" smtClean="0"/>
              <a:t>‹#›</a:t>
            </a:fld>
            <a:endParaRPr lang="en-US"/>
          </a:p>
        </p:txBody>
      </p:sp>
    </p:spTree>
    <p:extLst>
      <p:ext uri="{BB962C8B-B14F-4D97-AF65-F5344CB8AC3E}">
        <p14:creationId xmlns:p14="http://schemas.microsoft.com/office/powerpoint/2010/main" val="398737994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7A7FE6F-D6F8-9A41-8B5C-F63844B58165}" type="datetimeFigureOut">
              <a:rPr lang="en-US" smtClean="0"/>
              <a:t>1/21/17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C5DE1BB-C79D-0E4D-AA8A-AD20E09AC957}" type="slidenum">
              <a:rPr lang="en-US" smtClean="0"/>
              <a:t>‹#›</a:t>
            </a:fld>
            <a:endParaRPr lang="en-US"/>
          </a:p>
        </p:txBody>
      </p:sp>
    </p:spTree>
    <p:extLst>
      <p:ext uri="{BB962C8B-B14F-4D97-AF65-F5344CB8AC3E}">
        <p14:creationId xmlns:p14="http://schemas.microsoft.com/office/powerpoint/2010/main" val="150201073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7A7FE6F-D6F8-9A41-8B5C-F63844B58165}" type="datetimeFigureOut">
              <a:rPr lang="en-US" smtClean="0"/>
              <a:t>1/21/17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C5DE1BB-C79D-0E4D-AA8A-AD20E09AC957}" type="slidenum">
              <a:rPr lang="en-US" smtClean="0"/>
              <a:t>‹#›</a:t>
            </a:fld>
            <a:endParaRPr lang="en-US"/>
          </a:p>
        </p:txBody>
      </p:sp>
    </p:spTree>
    <p:extLst>
      <p:ext uri="{BB962C8B-B14F-4D97-AF65-F5344CB8AC3E}">
        <p14:creationId xmlns:p14="http://schemas.microsoft.com/office/powerpoint/2010/main" val="384858776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47A7FE6F-D6F8-9A41-8B5C-F63844B58165}" type="datetimeFigureOut">
              <a:rPr lang="en-US" smtClean="0"/>
              <a:t>1/21/17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C5DE1BB-C79D-0E4D-AA8A-AD20E09AC957}" type="slidenum">
              <a:rPr lang="en-US" smtClean="0"/>
              <a:t>‹#›</a:t>
            </a:fld>
            <a:endParaRPr lang="en-US"/>
          </a:p>
        </p:txBody>
      </p:sp>
    </p:spTree>
    <p:extLst>
      <p:ext uri="{BB962C8B-B14F-4D97-AF65-F5344CB8AC3E}">
        <p14:creationId xmlns:p14="http://schemas.microsoft.com/office/powerpoint/2010/main" val="195349925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47A7FE6F-D6F8-9A41-8B5C-F63844B58165}" type="datetimeFigureOut">
              <a:rPr lang="en-US" smtClean="0"/>
              <a:t>1/21/17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C5DE1BB-C79D-0E4D-AA8A-AD20E09AC957}" type="slidenum">
              <a:rPr lang="en-US" smtClean="0"/>
              <a:t>‹#›</a:t>
            </a:fld>
            <a:endParaRPr lang="en-US"/>
          </a:p>
        </p:txBody>
      </p:sp>
    </p:spTree>
    <p:extLst>
      <p:ext uri="{BB962C8B-B14F-4D97-AF65-F5344CB8AC3E}">
        <p14:creationId xmlns:p14="http://schemas.microsoft.com/office/powerpoint/2010/main" val="326154718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47A7FE6F-D6F8-9A41-8B5C-F63844B58165}" type="datetimeFigureOut">
              <a:rPr lang="en-US" smtClean="0"/>
              <a:t>1/21/17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DC5DE1BB-C79D-0E4D-AA8A-AD20E09AC957}" type="slidenum">
              <a:rPr lang="en-US" smtClean="0"/>
              <a:t>‹#›</a:t>
            </a:fld>
            <a:endParaRPr lang="en-US"/>
          </a:p>
        </p:txBody>
      </p:sp>
    </p:spTree>
    <p:extLst>
      <p:ext uri="{BB962C8B-B14F-4D97-AF65-F5344CB8AC3E}">
        <p14:creationId xmlns:p14="http://schemas.microsoft.com/office/powerpoint/2010/main" val="391062995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47A7FE6F-D6F8-9A41-8B5C-F63844B58165}" type="datetimeFigureOut">
              <a:rPr lang="en-US" smtClean="0"/>
              <a:t>1/21/17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DC5DE1BB-C79D-0E4D-AA8A-AD20E09AC957}" type="slidenum">
              <a:rPr lang="en-US" smtClean="0"/>
              <a:t>‹#›</a:t>
            </a:fld>
            <a:endParaRPr lang="en-US"/>
          </a:p>
        </p:txBody>
      </p:sp>
    </p:spTree>
    <p:extLst>
      <p:ext uri="{BB962C8B-B14F-4D97-AF65-F5344CB8AC3E}">
        <p14:creationId xmlns:p14="http://schemas.microsoft.com/office/powerpoint/2010/main" val="137846727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7A7FE6F-D6F8-9A41-8B5C-F63844B58165}" type="datetimeFigureOut">
              <a:rPr lang="en-US" smtClean="0"/>
              <a:t>1/21/17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DC5DE1BB-C79D-0E4D-AA8A-AD20E09AC957}" type="slidenum">
              <a:rPr lang="en-US" smtClean="0"/>
              <a:t>‹#›</a:t>
            </a:fld>
            <a:endParaRPr lang="en-US"/>
          </a:p>
        </p:txBody>
      </p:sp>
    </p:spTree>
    <p:extLst>
      <p:ext uri="{BB962C8B-B14F-4D97-AF65-F5344CB8AC3E}">
        <p14:creationId xmlns:p14="http://schemas.microsoft.com/office/powerpoint/2010/main" val="350561003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7A7FE6F-D6F8-9A41-8B5C-F63844B58165}" type="datetimeFigureOut">
              <a:rPr lang="en-US" smtClean="0"/>
              <a:t>1/21/17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C5DE1BB-C79D-0E4D-AA8A-AD20E09AC957}" type="slidenum">
              <a:rPr lang="en-US" smtClean="0"/>
              <a:t>‹#›</a:t>
            </a:fld>
            <a:endParaRPr lang="en-US"/>
          </a:p>
        </p:txBody>
      </p:sp>
    </p:spTree>
    <p:extLst>
      <p:ext uri="{BB962C8B-B14F-4D97-AF65-F5344CB8AC3E}">
        <p14:creationId xmlns:p14="http://schemas.microsoft.com/office/powerpoint/2010/main" val="267930823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Drag picture to placeholder or click icon to add</a:t>
            </a:r>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7A7FE6F-D6F8-9A41-8B5C-F63844B58165}" type="datetimeFigureOut">
              <a:rPr lang="en-US" smtClean="0"/>
              <a:t>1/21/17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C5DE1BB-C79D-0E4D-AA8A-AD20E09AC957}" type="slidenum">
              <a:rPr lang="en-US" smtClean="0"/>
              <a:t>‹#›</a:t>
            </a:fld>
            <a:endParaRPr lang="en-US"/>
          </a:p>
        </p:txBody>
      </p:sp>
    </p:spTree>
    <p:extLst>
      <p:ext uri="{BB962C8B-B14F-4D97-AF65-F5344CB8AC3E}">
        <p14:creationId xmlns:p14="http://schemas.microsoft.com/office/powerpoint/2010/main" val="2197899869"/>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7A7FE6F-D6F8-9A41-8B5C-F63844B58165}" type="datetimeFigureOut">
              <a:rPr lang="en-US" smtClean="0"/>
              <a:t>1/21/17</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C5DE1BB-C79D-0E4D-AA8A-AD20E09AC957}" type="slidenum">
              <a:rPr lang="en-US" smtClean="0"/>
              <a:t>‹#›</a:t>
            </a:fld>
            <a:endParaRPr lang="en-US"/>
          </a:p>
        </p:txBody>
      </p:sp>
    </p:spTree>
    <p:extLst>
      <p:ext uri="{BB962C8B-B14F-4D97-AF65-F5344CB8AC3E}">
        <p14:creationId xmlns:p14="http://schemas.microsoft.com/office/powerpoint/2010/main" val="362563681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xml"/><Relationship Id="rId3" Type="http://schemas.openxmlformats.org/officeDocument/2006/relationships/image" Target="../media/image1.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 Id="rId3" Type="http://schemas.openxmlformats.org/officeDocument/2006/relationships/image" Target="../media/image11.jp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 Id="rId3" Type="http://schemas.openxmlformats.org/officeDocument/2006/relationships/image" Target="../media/image12.jp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 Id="rId3" Type="http://schemas.openxmlformats.org/officeDocument/2006/relationships/image" Target="../media/image13.jp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 Id="rId3" Type="http://schemas.openxmlformats.org/officeDocument/2006/relationships/image" Target="../media/image14.jp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 Id="rId3" Type="http://schemas.openxmlformats.org/officeDocument/2006/relationships/image" Target="../media/image15.jp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 Id="rId3" Type="http://schemas.openxmlformats.org/officeDocument/2006/relationships/hyperlink" Target="http://www.pbs.org/independentlens/videos/10000-years-future/" TargetMode="Externa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 Id="rId3" Type="http://schemas.openxmlformats.org/officeDocument/2006/relationships/image" Target="../media/image16.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7.xml"/><Relationship Id="rId3" Type="http://schemas.openxmlformats.org/officeDocument/2006/relationships/image" Target="../media/image17.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8.xml"/><Relationship Id="rId3" Type="http://schemas.openxmlformats.org/officeDocument/2006/relationships/image" Target="../media/image18.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9.xml"/><Relationship Id="rId3" Type="http://schemas.openxmlformats.org/officeDocument/2006/relationships/image" Target="../media/image19.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2.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0.xml"/><Relationship Id="rId3" Type="http://schemas.openxmlformats.org/officeDocument/2006/relationships/image" Target="../media/image20.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3.jp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 Id="rId3" Type="http://schemas.openxmlformats.org/officeDocument/2006/relationships/image" Target="../media/image4.gif"/></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 Id="rId3" Type="http://schemas.openxmlformats.org/officeDocument/2006/relationships/image" Target="../media/image5.jpg"/></Relationships>
</file>

<file path=ppt/slides/_rels/slide6.xml.rels><?xml version="1.0" encoding="UTF-8" standalone="yes"?>
<Relationships xmlns="http://schemas.openxmlformats.org/package/2006/relationships"><Relationship Id="rId3" Type="http://schemas.openxmlformats.org/officeDocument/2006/relationships/image" Target="../media/image6.jpg"/><Relationship Id="rId4" Type="http://schemas.openxmlformats.org/officeDocument/2006/relationships/image" Target="../media/image7.jpg"/><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 Id="rId3" Type="http://schemas.openxmlformats.org/officeDocument/2006/relationships/image" Target="../media/image8.jp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 Id="rId3" Type="http://schemas.openxmlformats.org/officeDocument/2006/relationships/image" Target="../media/image9.jp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 Id="rId3" Type="http://schemas.openxmlformats.org/officeDocument/2006/relationships/image" Target="../media/image10.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Screen Shot 2017-01-12 at 11.47.44 AM.png"/>
          <p:cNvPicPr>
            <a:picLocks noChangeAspect="1"/>
          </p:cNvPicPr>
          <p:nvPr/>
        </p:nvPicPr>
        <p:blipFill rotWithShape="1">
          <a:blip r:embed="rId3">
            <a:extLst>
              <a:ext uri="{28A0092B-C50C-407E-A947-70E740481C1C}">
                <a14:useLocalDpi xmlns:a14="http://schemas.microsoft.com/office/drawing/2010/main" val="0"/>
              </a:ext>
            </a:extLst>
          </a:blip>
          <a:srcRect t="5213" b="4872"/>
          <a:stretch/>
        </p:blipFill>
        <p:spPr>
          <a:xfrm>
            <a:off x="0" y="840154"/>
            <a:ext cx="9144000" cy="5138616"/>
          </a:xfrm>
          <a:prstGeom prst="rect">
            <a:avLst/>
          </a:prstGeom>
        </p:spPr>
      </p:pic>
    </p:spTree>
    <p:extLst>
      <p:ext uri="{BB962C8B-B14F-4D97-AF65-F5344CB8AC3E}">
        <p14:creationId xmlns:p14="http://schemas.microsoft.com/office/powerpoint/2010/main" val="308909730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5_30_Image_5.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355481"/>
            <a:ext cx="9144000" cy="5143500"/>
          </a:xfrm>
          <a:prstGeom prst="rect">
            <a:avLst/>
          </a:prstGeom>
        </p:spPr>
      </p:pic>
    </p:spTree>
    <p:extLst>
      <p:ext uri="{BB962C8B-B14F-4D97-AF65-F5344CB8AC3E}">
        <p14:creationId xmlns:p14="http://schemas.microsoft.com/office/powerpoint/2010/main" val="370065536"/>
      </p:ext>
    </p:extLst>
  </p:cSld>
  <p:clrMapOvr>
    <a:masterClrMapping/>
  </p:clrMapOvr>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Tritiumweek.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781538"/>
            <a:ext cx="9144000" cy="5180263"/>
          </a:xfrm>
          <a:prstGeom prst="rect">
            <a:avLst/>
          </a:prstGeom>
        </p:spPr>
      </p:pic>
    </p:spTree>
    <p:extLst>
      <p:ext uri="{BB962C8B-B14F-4D97-AF65-F5344CB8AC3E}">
        <p14:creationId xmlns:p14="http://schemas.microsoft.com/office/powerpoint/2010/main" val="3799906610"/>
      </p:ext>
    </p:extLst>
  </p:cSld>
  <p:clrMapOvr>
    <a:masterClrMapping/>
  </p:clrMapOvr>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pikefield.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538" y="438640"/>
            <a:ext cx="9144000" cy="6100763"/>
          </a:xfrm>
          <a:prstGeom prst="rect">
            <a:avLst/>
          </a:prstGeom>
        </p:spPr>
      </p:pic>
    </p:spTree>
    <p:extLst>
      <p:ext uri="{BB962C8B-B14F-4D97-AF65-F5344CB8AC3E}">
        <p14:creationId xmlns:p14="http://schemas.microsoft.com/office/powerpoint/2010/main" val="352975058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landscapeofthorns-768x512.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214918"/>
            <a:ext cx="9144000" cy="6096000"/>
          </a:xfrm>
          <a:prstGeom prst="rect">
            <a:avLst/>
          </a:prstGeom>
        </p:spPr>
      </p:pic>
    </p:spTree>
    <p:extLst>
      <p:ext uri="{BB962C8B-B14F-4D97-AF65-F5344CB8AC3E}">
        <p14:creationId xmlns:p14="http://schemas.microsoft.com/office/powerpoint/2010/main" val="3027315478"/>
      </p:ext>
    </p:extLst>
  </p:cSld>
  <p:clrMapOvr>
    <a:masterClrMapping/>
  </p:clrMapOvr>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zonebleu-768x500.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17472"/>
            <a:ext cx="9144000" cy="5953125"/>
          </a:xfrm>
          <a:prstGeom prst="rect">
            <a:avLst/>
          </a:prstGeom>
        </p:spPr>
      </p:pic>
    </p:spTree>
    <p:extLst>
      <p:ext uri="{BB962C8B-B14F-4D97-AF65-F5344CB8AC3E}">
        <p14:creationId xmlns:p14="http://schemas.microsoft.com/office/powerpoint/2010/main" val="3799906610"/>
      </p:ext>
    </p:extLst>
  </p:cSld>
  <p:clrMapOvr>
    <a:masterClrMapping/>
  </p:clrMapOvr>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TextBox 2"/>
          <p:cNvSpPr txBox="1"/>
          <p:nvPr/>
        </p:nvSpPr>
        <p:spPr>
          <a:xfrm>
            <a:off x="2467960" y="1697133"/>
            <a:ext cx="4901402" cy="2739211"/>
          </a:xfrm>
          <a:prstGeom prst="rect">
            <a:avLst/>
          </a:prstGeom>
          <a:noFill/>
        </p:spPr>
        <p:txBody>
          <a:bodyPr wrap="none" rtlCol="0">
            <a:spAutoFit/>
          </a:bodyPr>
          <a:lstStyle/>
          <a:p>
            <a:pPr algn="ctr"/>
            <a:r>
              <a:rPr lang="en-US" sz="3600" i="1" dirty="0" smtClean="0"/>
              <a:t>Containment</a:t>
            </a:r>
            <a:endParaRPr lang="en-US" sz="3600" dirty="0" smtClean="0"/>
          </a:p>
          <a:p>
            <a:pPr algn="ctr"/>
            <a:r>
              <a:rPr lang="en-US" sz="2400" dirty="0" smtClean="0"/>
              <a:t>film by </a:t>
            </a:r>
            <a:r>
              <a:rPr lang="en-US" sz="2400" dirty="0"/>
              <a:t>BY Peter </a:t>
            </a:r>
            <a:r>
              <a:rPr lang="en-US" sz="2400" dirty="0" err="1"/>
              <a:t>Galison</a:t>
            </a:r>
            <a:r>
              <a:rPr lang="en-US" sz="2400" dirty="0"/>
              <a:t> &amp; Robb </a:t>
            </a:r>
            <a:r>
              <a:rPr lang="en-US" sz="2400" dirty="0" smtClean="0"/>
              <a:t>Moss</a:t>
            </a:r>
          </a:p>
          <a:p>
            <a:pPr algn="ctr"/>
            <a:r>
              <a:rPr lang="en-US" sz="2400" dirty="0" smtClean="0"/>
              <a:t>Jan 9, 2017</a:t>
            </a:r>
          </a:p>
          <a:p>
            <a:pPr algn="ctr"/>
            <a:r>
              <a:rPr lang="en-US" sz="2400" dirty="0" smtClean="0"/>
              <a:t>PBS Independent Lens series</a:t>
            </a:r>
          </a:p>
          <a:p>
            <a:pPr algn="ctr"/>
            <a:endParaRPr lang="en-US" sz="3200" dirty="0"/>
          </a:p>
          <a:p>
            <a:pPr algn="ctr"/>
            <a:r>
              <a:rPr lang="en-US" sz="3200" dirty="0" smtClean="0">
                <a:hlinkClick r:id="rId3"/>
              </a:rPr>
              <a:t>10,000 years into the future</a:t>
            </a:r>
            <a:endParaRPr lang="en-US" sz="3200" dirty="0"/>
          </a:p>
        </p:txBody>
      </p:sp>
    </p:spTree>
    <p:extLst>
      <p:ext uri="{BB962C8B-B14F-4D97-AF65-F5344CB8AC3E}">
        <p14:creationId xmlns:p14="http://schemas.microsoft.com/office/powerpoint/2010/main" val="3799906610"/>
      </p:ext>
    </p:extLst>
  </p:cSld>
  <p:clrMapOvr>
    <a:masterClrMapping/>
  </p:clrMapOvr>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reen Shot 2017-01-12 at 11.36.34 A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22496"/>
            <a:ext cx="9144000" cy="5715000"/>
          </a:xfrm>
          <a:prstGeom prst="rect">
            <a:avLst/>
          </a:prstGeom>
        </p:spPr>
      </p:pic>
    </p:spTree>
    <p:extLst>
      <p:ext uri="{BB962C8B-B14F-4D97-AF65-F5344CB8AC3E}">
        <p14:creationId xmlns:p14="http://schemas.microsoft.com/office/powerpoint/2010/main" val="3529750581"/>
      </p:ext>
    </p:extLst>
  </p:cSld>
  <p:clrMapOvr>
    <a:masterClrMapping/>
  </p:clrMapOvr>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reen Shot 2017-01-12 at 11.37.09 A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595344"/>
            <a:ext cx="9144000" cy="5715000"/>
          </a:xfrm>
          <a:prstGeom prst="rect">
            <a:avLst/>
          </a:prstGeom>
        </p:spPr>
      </p:pic>
    </p:spTree>
    <p:extLst>
      <p:ext uri="{BB962C8B-B14F-4D97-AF65-F5344CB8AC3E}">
        <p14:creationId xmlns:p14="http://schemas.microsoft.com/office/powerpoint/2010/main" val="3529750581"/>
      </p:ext>
    </p:extLst>
  </p:cSld>
  <p:clrMapOvr>
    <a:masterClrMapping/>
  </p:clrMapOvr>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reen Shot 2017-01-12 at 11.37.30 A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46863"/>
            <a:ext cx="9144000" cy="5715000"/>
          </a:xfrm>
          <a:prstGeom prst="rect">
            <a:avLst/>
          </a:prstGeom>
        </p:spPr>
      </p:pic>
    </p:spTree>
    <p:extLst>
      <p:ext uri="{BB962C8B-B14F-4D97-AF65-F5344CB8AC3E}">
        <p14:creationId xmlns:p14="http://schemas.microsoft.com/office/powerpoint/2010/main" val="3529750581"/>
      </p:ext>
    </p:extLst>
  </p:cSld>
  <p:clrMapOvr>
    <a:masterClrMapping/>
  </p:clrMapOvr>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reen Shot 2017-01-12 at 11.38.00 A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283308"/>
            <a:ext cx="9144000" cy="5715000"/>
          </a:xfrm>
          <a:prstGeom prst="rect">
            <a:avLst/>
          </a:prstGeom>
        </p:spPr>
      </p:pic>
    </p:spTree>
    <p:extLst>
      <p:ext uri="{BB962C8B-B14F-4D97-AF65-F5344CB8AC3E}">
        <p14:creationId xmlns:p14="http://schemas.microsoft.com/office/powerpoint/2010/main" val="3529750581"/>
      </p:ext>
    </p:extLst>
  </p:cSld>
  <p:clrMapOvr>
    <a:masterClrMapping/>
  </p:clrMapOvr>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reen Shot 2017-01-12 at 11.46.45 A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566616"/>
            <a:ext cx="9144000" cy="5715000"/>
          </a:xfrm>
          <a:prstGeom prst="rect">
            <a:avLst/>
          </a:prstGeom>
        </p:spPr>
      </p:pic>
    </p:spTree>
    <p:extLst>
      <p:ext uri="{BB962C8B-B14F-4D97-AF65-F5344CB8AC3E}">
        <p14:creationId xmlns:p14="http://schemas.microsoft.com/office/powerpoint/2010/main" val="225591428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endParaRPr lang="en-US"/>
          </a:p>
        </p:txBody>
      </p:sp>
      <p:sp>
        <p:nvSpPr>
          <p:cNvPr id="3" name="Subtitle 2"/>
          <p:cNvSpPr>
            <a:spLocks noGrp="1"/>
          </p:cNvSpPr>
          <p:nvPr>
            <p:ph type="subTitle" idx="1"/>
          </p:nvPr>
        </p:nvSpPr>
        <p:spPr/>
        <p:txBody>
          <a:bodyPr/>
          <a:lstStyle/>
          <a:p>
            <a:endParaRPr lang="en-US"/>
          </a:p>
        </p:txBody>
      </p:sp>
      <p:pic>
        <p:nvPicPr>
          <p:cNvPr id="4" name="Picture 3" descr="Screen Shot 2017-01-12 at 11.43.38 A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547077"/>
            <a:ext cx="9144000" cy="5715000"/>
          </a:xfrm>
          <a:prstGeom prst="rect">
            <a:avLst/>
          </a:prstGeom>
        </p:spPr>
      </p:pic>
    </p:spTree>
    <p:extLst>
      <p:ext uri="{BB962C8B-B14F-4D97-AF65-F5344CB8AC3E}">
        <p14:creationId xmlns:p14="http://schemas.microsoft.com/office/powerpoint/2010/main" val="2519879133"/>
      </p:ext>
    </p:extLst>
  </p:cSld>
  <p:clrMapOvr>
    <a:masterClrMapping/>
  </p:clrMapOvr>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avannahRiverSite_ISS012-E-16633.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302731547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wipp02.gif"/>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524300"/>
          </a:xfrm>
          <a:prstGeom prst="rect">
            <a:avLst/>
          </a:prstGeom>
        </p:spPr>
      </p:pic>
    </p:spTree>
    <p:extLst>
      <p:ext uri="{BB962C8B-B14F-4D97-AF65-F5344CB8AC3E}">
        <p14:creationId xmlns:p14="http://schemas.microsoft.com/office/powerpoint/2010/main" val="3799906610"/>
      </p:ext>
    </p:extLst>
  </p:cSld>
  <p:clrMapOvr>
    <a:masterClrMapping/>
  </p:clrMapOvr>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WIPP.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04048" y="503373"/>
            <a:ext cx="8408055" cy="5610466"/>
          </a:xfrm>
          <a:prstGeom prst="rect">
            <a:avLst/>
          </a:prstGeom>
        </p:spPr>
      </p:pic>
    </p:spTree>
    <p:extLst>
      <p:ext uri="{BB962C8B-B14F-4D97-AF65-F5344CB8AC3E}">
        <p14:creationId xmlns:p14="http://schemas.microsoft.com/office/powerpoint/2010/main" val="2662546623"/>
      </p:ext>
    </p:extLst>
  </p:cSld>
  <p:clrMapOvr>
    <a:masterClrMapping/>
  </p:clrMapOvr>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WIPPFacility.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309" y="254001"/>
            <a:ext cx="9026770" cy="6017846"/>
          </a:xfrm>
          <a:prstGeom prst="rect">
            <a:avLst/>
          </a:prstGeom>
        </p:spPr>
      </p:pic>
      <p:pic>
        <p:nvPicPr>
          <p:cNvPr id="7" name="Picture 6" descr="WIPPlayout.jp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6848475"/>
          </a:xfrm>
          <a:prstGeom prst="rect">
            <a:avLst/>
          </a:prstGeom>
        </p:spPr>
      </p:pic>
    </p:spTree>
    <p:extLst>
      <p:ext uri="{BB962C8B-B14F-4D97-AF65-F5344CB8AC3E}">
        <p14:creationId xmlns:p14="http://schemas.microsoft.com/office/powerpoint/2010/main" val="1312370707"/>
      </p:ext>
    </p:extLst>
  </p:cSld>
  <p:clrMapOvr>
    <a:masterClrMapping/>
  </p:clrMapOvr>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What-Does-2853-Containers-Of-Nuclear-Waste-Look-Like-On-Paper.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6243" y="0"/>
            <a:ext cx="8927757" cy="6858000"/>
          </a:xfrm>
          <a:prstGeom prst="rect">
            <a:avLst/>
          </a:prstGeom>
        </p:spPr>
      </p:pic>
    </p:spTree>
    <p:extLst>
      <p:ext uri="{BB962C8B-B14F-4D97-AF65-F5344CB8AC3E}">
        <p14:creationId xmlns:p14="http://schemas.microsoft.com/office/powerpoint/2010/main" val="3799906610"/>
      </p:ext>
    </p:extLst>
  </p:cSld>
  <p:clrMapOvr>
    <a:masterClrMapping/>
  </p:clrMapOvr>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nuke_waste_leak-lanl-doe.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5400000">
            <a:off x="1257831" y="1582843"/>
            <a:ext cx="6604000" cy="3709247"/>
          </a:xfrm>
          <a:prstGeom prst="rect">
            <a:avLst/>
          </a:prstGeom>
        </p:spPr>
      </p:pic>
    </p:spTree>
    <p:extLst>
      <p:ext uri="{BB962C8B-B14F-4D97-AF65-F5344CB8AC3E}">
        <p14:creationId xmlns:p14="http://schemas.microsoft.com/office/powerpoint/2010/main" val="2662546623"/>
      </p:ext>
    </p:extLst>
  </p:cSld>
  <p:clrMapOvr>
    <a:masterClrMapping/>
  </p:clrMapOvr>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image.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74133"/>
            <a:ext cx="9144000" cy="6096000"/>
          </a:xfrm>
          <a:prstGeom prst="rect">
            <a:avLst/>
          </a:prstGeom>
        </p:spPr>
      </p:pic>
    </p:spTree>
    <p:extLst>
      <p:ext uri="{BB962C8B-B14F-4D97-AF65-F5344CB8AC3E}">
        <p14:creationId xmlns:p14="http://schemas.microsoft.com/office/powerpoint/2010/main" val="2662546623"/>
      </p:ext>
    </p:extLst>
  </p:cSld>
  <p:clrMapOvr>
    <a:masterClrMapping/>
  </p:clrMapOvr>
  <p:timing>
    <p:tnLst>
      <p:par>
        <p:cTn xmlns:p14="http://schemas.microsoft.com/office/powerpoint/2010/main" id="1" dur="indefinite" restart="never" nodeType="tmRoot"/>
      </p:par>
    </p:tnLst>
  </p:timing>
</p:sld>
</file>

<file path=ppt/theme/theme1.xml><?xml version="1.0" encoding="utf-8"?>
<a:theme xmlns:a="http://schemas.openxmlformats.org/drawingml/2006/main" name="Default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Default Theme.thmx</Template>
  <TotalTime>114</TotalTime>
  <Words>974</Words>
  <Application>Microsoft Macintosh PowerPoint</Application>
  <PresentationFormat>On-screen Show (4:3)</PresentationFormat>
  <Paragraphs>62</Paragraphs>
  <Slides>20</Slides>
  <Notes>20</Notes>
  <HiddenSlides>0</HiddenSlides>
  <MMClips>0</MMClips>
  <ScaleCrop>false</ScaleCrop>
  <HeadingPairs>
    <vt:vector size="4" baseType="variant">
      <vt:variant>
        <vt:lpstr>Theme</vt:lpstr>
      </vt:variant>
      <vt:variant>
        <vt:i4>1</vt:i4>
      </vt:variant>
      <vt:variant>
        <vt:lpstr>Slide Titles</vt:lpstr>
      </vt:variant>
      <vt:variant>
        <vt:i4>20</vt:i4>
      </vt:variant>
    </vt:vector>
  </HeadingPairs>
  <TitlesOfParts>
    <vt:vector size="21" baseType="lpstr">
      <vt:lpstr>Default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Ruth Dusseault</dc:creator>
  <cp:lastModifiedBy>Ruth Dusseault</cp:lastModifiedBy>
  <cp:revision>59</cp:revision>
  <dcterms:created xsi:type="dcterms:W3CDTF">2017-01-12T16:43:57Z</dcterms:created>
  <dcterms:modified xsi:type="dcterms:W3CDTF">2017-01-21T19:05:35Z</dcterms:modified>
</cp:coreProperties>
</file>